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620" r:id="rId2"/>
    <p:sldId id="629" r:id="rId3"/>
    <p:sldId id="621" r:id="rId4"/>
  </p:sldIdLst>
  <p:sldSz cx="12192000" cy="6858000"/>
  <p:notesSz cx="6858000" cy="9144000"/>
  <p:defaultTextStyle>
    <a:defPPr>
      <a:defRPr lang="en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2"/>
  </p:normalViewPr>
  <p:slideViewPr>
    <p:cSldViewPr snapToGrid="0">
      <p:cViewPr varScale="1">
        <p:scale>
          <a:sx n="106" d="100"/>
          <a:sy n="106" d="100"/>
        </p:scale>
        <p:origin x="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72E42D-7F7B-5A4C-8338-08301CB81873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99E75F-70A2-FF4F-A8D4-DD5A45C21AEE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461224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8212B1-78AA-49ED-BE88-AE08E059D985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06287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9" name="Google Shape;1939;g9665dc4369_3_28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0" name="Google Shape;1940;g9665dc4369_3_28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0633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C305B-FC1C-E89D-B0BB-426F7C8DE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088498-3E09-CA06-0B46-4EC235D818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F39DE8-321D-454D-C92B-78413A579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9D5E6-9F60-DB20-2F6E-DDA90DF89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B7244-D9EA-A9BA-60DE-05C13F945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358462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06826-BBC9-A1EF-8E31-FA3C69DA8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A29D52-0401-4E88-C797-371A86FDAD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C6E58-5A29-CA2D-F720-0B1A3E1F6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F0ACA-077F-2F3F-5A28-810390B59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03A9A1-3804-52B4-3569-261FB3135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382175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90730D-9B36-7FEA-08C4-D56A1C06F5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7E789A-E939-5AB6-B552-96ACF23DB5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060E3-D616-588C-D2B3-A8CA1FE3B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9940F7-D10E-3ACC-0CB7-503BA84F6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96D0C3-AA33-2AF1-4420-3FB9F1E62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9544975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14BC6B1-14BB-05A2-0D06-3E7BD75E66CA}"/>
              </a:ext>
            </a:extLst>
          </p:cNvPr>
          <p:cNvSpPr/>
          <p:nvPr userDrawn="1"/>
        </p:nvSpPr>
        <p:spPr>
          <a:xfrm>
            <a:off x="0" y="0"/>
            <a:ext cx="12192000" cy="6966857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8" name="Imagem 24">
            <a:extLst>
              <a:ext uri="{FF2B5EF4-FFF2-40B4-BE49-F238E27FC236}">
                <a16:creationId xmlns:a16="http://schemas.microsoft.com/office/drawing/2014/main" id="{22F96581-C222-F60E-A070-F20F110902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6207" y="5943713"/>
            <a:ext cx="1061818" cy="747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876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37B91-5525-4C8C-D1C7-B4CDD7600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977F7-6985-5640-4BB7-524142F87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2E7F2E-D159-B9DE-4351-26F480DF7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829D36-785B-1B46-01C4-90892E223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59983-6C7B-21F8-802B-B1A94C337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077574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D8699-FF7C-BDBC-2215-42773AFAF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0A41EC-A5CA-63B8-EAD4-6473B40706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457508-C587-9ADE-F348-83CBBA403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13F80-31C8-B54B-E625-A89536E98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498F2-CA22-51EB-3565-A36C2E2EB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511964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90889-EC92-35CF-0E21-8F16D6993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8FB12-CDA0-53E6-583A-091A3BC9BA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D6ED7A-69AE-5EC0-7EE4-2B41029F87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27F652-6982-FAC6-777E-AE717143F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9381B-F556-0DAA-7625-7A3529F3C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C9B15-9D81-6AA6-59FB-C58DC0B0A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461638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62B4E-6351-F639-6893-43E4D1638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5E4378-2F15-4509-B9D4-D2BBD5B93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F40F1A-65DC-4286-9E81-559F0ABFB5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EDA6D1-98E8-6E3F-C6D3-B0C637868D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E35EDA-7771-CA21-8D70-6527FE2DD7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6DABCF-32E8-F604-476E-EF52C8CB2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509589-043E-DB25-C5AE-C3DE74AF4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23F26C-3441-5036-9AF9-74BBC89F9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329904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A29B6-4D73-77F5-B588-1DFBAC851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358EFA-57B7-60BA-720E-575DA7E83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B6138C-2757-5572-3054-6F3CE93FB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FA3958-7FBF-44E2-CD88-5FADE07F0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628309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525672-2ECA-FDA9-9419-975AA9766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60009D-4F8E-7B2F-DE6E-2E6385253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F7992B-E73B-595B-EA5C-93B27BC4F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654276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2E663-222F-4B3B-80B4-016C1955D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3BB31-410B-EA0B-2D04-36BF05B692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FECE0E-7DDD-353B-46FE-12942E767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60A488-0F42-13F8-E3F2-F12FADB68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FEE260-56A7-E5CB-F5F4-CA4F838C1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F5FACB-F891-CFDB-DA35-F7CA229E3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415319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E7D80-604E-1C0F-7A64-DBA14C31F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F8D25E-E908-261C-A2EE-5488D65D9A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2A59B9-9AD2-48A0-B8A8-8E445EBEB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1FC125-7B4B-0E47-D6AD-FF6061A7E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735F79-3624-81BD-75A0-C2892C14F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11D972-3C88-0034-377F-CE4E396EF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572483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373211-885A-8F5F-068B-BD92AB3E4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43691D-03B4-0C3C-C3FB-94653A419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12100-8A41-86CF-4423-8F9C08A0E6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22DC8-1D36-58B9-6680-B8CC1F978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EB3EB-C958-37A3-22A3-34A9BEFD6F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962216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erson, text, clothing, computer&#10;&#10;Description automatically generated">
            <a:extLst>
              <a:ext uri="{FF2B5EF4-FFF2-40B4-BE49-F238E27FC236}">
                <a16:creationId xmlns:a16="http://schemas.microsoft.com/office/drawing/2014/main" id="{1AE16D09-B16B-13D8-23A2-CF72B285B0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364064" cy="6953736"/>
          </a:xfrm>
          <a:prstGeom prst="rect">
            <a:avLst/>
          </a:prstGeom>
        </p:spPr>
      </p:pic>
      <p:sp>
        <p:nvSpPr>
          <p:cNvPr id="8" name="Google Shape;30;p30">
            <a:extLst>
              <a:ext uri="{FF2B5EF4-FFF2-40B4-BE49-F238E27FC236}">
                <a16:creationId xmlns:a16="http://schemas.microsoft.com/office/drawing/2014/main" id="{0E0201BA-095D-E07D-D292-00619AE65473}"/>
              </a:ext>
            </a:extLst>
          </p:cNvPr>
          <p:cNvSpPr/>
          <p:nvPr/>
        </p:nvSpPr>
        <p:spPr>
          <a:xfrm>
            <a:off x="0" y="4050405"/>
            <a:ext cx="12687044" cy="2807078"/>
          </a:xfrm>
          <a:prstGeom prst="rect">
            <a:avLst/>
          </a:prstGeom>
          <a:solidFill>
            <a:srgbClr val="525252">
              <a:alpha val="64705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 Narrow"/>
              <a:buNone/>
            </a:pPr>
            <a:endParaRPr sz="1400" b="0" i="0" u="none" strike="noStrike" cap="none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1" name="Google Shape;135;p3">
            <a:extLst>
              <a:ext uri="{FF2B5EF4-FFF2-40B4-BE49-F238E27FC236}">
                <a16:creationId xmlns:a16="http://schemas.microsoft.com/office/drawing/2014/main" id="{791A8C88-3100-445D-19BD-2C866F25AAE1}"/>
              </a:ext>
            </a:extLst>
          </p:cNvPr>
          <p:cNvSpPr txBox="1"/>
          <p:nvPr/>
        </p:nvSpPr>
        <p:spPr>
          <a:xfrm>
            <a:off x="211200" y="5925837"/>
            <a:ext cx="8042463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800" b="1" i="1" u="none" strike="noStrike" cap="none" dirty="0" err="1">
                <a:solidFill>
                  <a:schemeClr val="bg1"/>
                </a:solidFill>
                <a:latin typeface="Myriad Pro" panose="020B0503030403020204"/>
                <a:ea typeface="Arial Narrow"/>
                <a:cs typeface="Arial Narrow"/>
                <a:sym typeface="Arial Narrow"/>
              </a:rPr>
              <a:t>Expansão</a:t>
            </a:r>
            <a:r>
              <a:rPr lang="en-US" sz="2800" b="1" i="1" u="none" strike="noStrike" cap="none" dirty="0">
                <a:solidFill>
                  <a:schemeClr val="bg1"/>
                </a:solidFill>
                <a:latin typeface="Myriad Pro" panose="020B0503030403020204"/>
                <a:ea typeface="Arial Narrow"/>
                <a:cs typeface="Arial Narrow"/>
                <a:sym typeface="Arial Narrow"/>
              </a:rPr>
              <a:t> do </a:t>
            </a:r>
            <a:r>
              <a:rPr lang="en-US" sz="2800" b="1" i="1" u="none" strike="noStrike" cap="none" dirty="0" err="1">
                <a:solidFill>
                  <a:schemeClr val="bg1"/>
                </a:solidFill>
                <a:latin typeface="Myriad Pro" panose="020B0503030403020204"/>
                <a:ea typeface="Arial Narrow"/>
                <a:cs typeface="Arial Narrow"/>
                <a:sym typeface="Arial Narrow"/>
              </a:rPr>
              <a:t>conceito</a:t>
            </a:r>
            <a:r>
              <a:rPr lang="en-US" sz="2800" b="1" i="1" u="none" strike="noStrike" cap="none" dirty="0">
                <a:solidFill>
                  <a:schemeClr val="bg1"/>
                </a:solidFill>
                <a:latin typeface="Myriad Pro" panose="020B0503030403020204"/>
                <a:ea typeface="Arial Narrow"/>
                <a:cs typeface="Arial Narrow"/>
                <a:sym typeface="Arial Narrow"/>
              </a:rPr>
              <a:t> de </a:t>
            </a:r>
            <a:r>
              <a:rPr lang="en-US" sz="2800" b="1" i="1" u="none" strike="noStrike" cap="none" dirty="0" err="1">
                <a:solidFill>
                  <a:schemeClr val="bg1"/>
                </a:solidFill>
                <a:latin typeface="Myriad Pro" panose="020B0503030403020204"/>
                <a:ea typeface="Arial Narrow"/>
                <a:cs typeface="Arial Narrow"/>
                <a:sym typeface="Arial Narrow"/>
              </a:rPr>
              <a:t>inclusividade</a:t>
            </a:r>
            <a:r>
              <a:rPr lang="en-US" sz="2800" b="1" i="1" u="none" strike="noStrike" cap="none" dirty="0">
                <a:solidFill>
                  <a:schemeClr val="bg1"/>
                </a:solidFill>
                <a:latin typeface="Myriad Pro" panose="020B0503030403020204"/>
                <a:ea typeface="Arial Narrow"/>
                <a:cs typeface="Arial Narrow"/>
                <a:sym typeface="Arial Narrow"/>
              </a:rPr>
              <a:t> no </a:t>
            </a:r>
            <a:r>
              <a:rPr lang="en-US" sz="2800" b="1" i="1" u="none" strike="noStrike" cap="none" dirty="0" err="1">
                <a:solidFill>
                  <a:schemeClr val="bg1"/>
                </a:solidFill>
                <a:latin typeface="Myriad Pro" panose="020B0503030403020204"/>
                <a:ea typeface="Arial Narrow"/>
                <a:cs typeface="Arial Narrow"/>
                <a:sym typeface="Arial Narrow"/>
              </a:rPr>
              <a:t>mundo</a:t>
            </a:r>
            <a:r>
              <a:rPr lang="en-US" sz="2800" b="1" i="1" u="none" strike="noStrike" cap="none" dirty="0">
                <a:solidFill>
                  <a:schemeClr val="bg1"/>
                </a:solidFill>
                <a:latin typeface="Myriad Pro" panose="020B0503030403020204"/>
                <a:ea typeface="Arial Narrow"/>
                <a:cs typeface="Arial Narrow"/>
                <a:sym typeface="Arial Narrow"/>
              </a:rPr>
              <a:t> da </a:t>
            </a:r>
            <a:r>
              <a:rPr lang="en-US" sz="2800" b="1" i="1" u="none" strike="noStrike" cap="none" dirty="0" err="1">
                <a:solidFill>
                  <a:schemeClr val="bg1"/>
                </a:solidFill>
                <a:latin typeface="Myriad Pro" panose="020B0503030403020204"/>
                <a:ea typeface="Arial Narrow"/>
                <a:cs typeface="Arial Narrow"/>
                <a:sym typeface="Arial Narrow"/>
              </a:rPr>
              <a:t>programação</a:t>
            </a:r>
            <a:endParaRPr sz="2800" b="1" i="1" u="none" strike="noStrike" cap="none" dirty="0">
              <a:solidFill>
                <a:schemeClr val="bg1"/>
              </a:solidFill>
              <a:latin typeface="Myriad Pro" panose="020B0503030403020204"/>
              <a:ea typeface="Arial Narrow"/>
              <a:cs typeface="Arial Narrow"/>
              <a:sym typeface="Arial Narrow"/>
            </a:endParaRPr>
          </a:p>
        </p:txBody>
      </p:sp>
      <p:sp>
        <p:nvSpPr>
          <p:cNvPr id="12" name="Google Shape;135;p3">
            <a:extLst>
              <a:ext uri="{FF2B5EF4-FFF2-40B4-BE49-F238E27FC236}">
                <a16:creationId xmlns:a16="http://schemas.microsoft.com/office/drawing/2014/main" id="{05AFB373-51A2-7EAD-640B-5040F4A43030}"/>
              </a:ext>
            </a:extLst>
          </p:cNvPr>
          <p:cNvSpPr txBox="1"/>
          <p:nvPr/>
        </p:nvSpPr>
        <p:spPr>
          <a:xfrm>
            <a:off x="211200" y="4697920"/>
            <a:ext cx="12191999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800" b="1" u="none" strike="noStrike" cap="none" dirty="0">
                <a:solidFill>
                  <a:schemeClr val="bg1"/>
                </a:solidFill>
                <a:latin typeface="Myriad Pro" panose="020B0503030403020204"/>
                <a:ea typeface="Arial Narrow"/>
                <a:cs typeface="Arial Narrow"/>
                <a:sym typeface="Arial Narrow"/>
              </a:rPr>
              <a:t>Programming Lang</a:t>
            </a:r>
            <a:br>
              <a:rPr lang="en-US" sz="2800" b="1" u="none" strike="noStrike" cap="none" dirty="0">
                <a:solidFill>
                  <a:schemeClr val="bg1"/>
                </a:solidFill>
                <a:latin typeface="Myriad Pro" panose="020B0503030403020204"/>
                <a:ea typeface="Arial Narrow"/>
                <a:cs typeface="Arial Narrow"/>
                <a:sym typeface="Arial Narrow"/>
              </a:rPr>
            </a:br>
            <a:r>
              <a:rPr lang="en-US" sz="2400" u="none" strike="noStrike" cap="none" dirty="0">
                <a:solidFill>
                  <a:schemeClr val="bg1"/>
                </a:solidFill>
                <a:latin typeface="Myriad Pro" panose="020B0503030403020204"/>
                <a:ea typeface="Arial Narrow"/>
                <a:cs typeface="Arial Narrow"/>
                <a:sym typeface="Arial Narrow"/>
              </a:rPr>
              <a:t>June 2023 </a:t>
            </a:r>
            <a:endParaRPr sz="2400" u="none" strike="noStrike" cap="none" dirty="0">
              <a:solidFill>
                <a:schemeClr val="bg1"/>
              </a:solidFill>
              <a:latin typeface="Myriad Pro" panose="020B0503030403020204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3094373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p48"/>
          <p:cNvSpPr/>
          <p:nvPr/>
        </p:nvSpPr>
        <p:spPr>
          <a:xfrm>
            <a:off x="1293779" y="3900592"/>
            <a:ext cx="5915689" cy="950400"/>
          </a:xfrm>
          <a:prstGeom prst="homePlate">
            <a:avLst>
              <a:gd name="adj" fmla="val 24094"/>
            </a:avLst>
          </a:prstGeom>
          <a:solidFill>
            <a:srgbClr val="4472C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Candara" panose="020E0502030303020204" pitchFamily="34" charset="0"/>
            </a:endParaRPr>
          </a:p>
        </p:txBody>
      </p:sp>
      <p:sp>
        <p:nvSpPr>
          <p:cNvPr id="1944" name="Google Shape;1944;p48"/>
          <p:cNvSpPr/>
          <p:nvPr/>
        </p:nvSpPr>
        <p:spPr>
          <a:xfrm>
            <a:off x="1293779" y="4956629"/>
            <a:ext cx="6741268" cy="950400"/>
          </a:xfrm>
          <a:prstGeom prst="homePlate">
            <a:avLst>
              <a:gd name="adj" fmla="val 24094"/>
            </a:avLst>
          </a:prstGeom>
          <a:solidFill>
            <a:srgbClr val="384D6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Candara" panose="020E0502030303020204" pitchFamily="34" charset="0"/>
            </a:endParaRPr>
          </a:p>
        </p:txBody>
      </p:sp>
      <p:sp>
        <p:nvSpPr>
          <p:cNvPr id="1945" name="Google Shape;1945;p48"/>
          <p:cNvSpPr/>
          <p:nvPr/>
        </p:nvSpPr>
        <p:spPr>
          <a:xfrm>
            <a:off x="1293779" y="2844521"/>
            <a:ext cx="5915689" cy="950400"/>
          </a:xfrm>
          <a:prstGeom prst="homePlate">
            <a:avLst>
              <a:gd name="adj" fmla="val 24094"/>
            </a:avLst>
          </a:prstGeom>
          <a:solidFill>
            <a:srgbClr val="B9956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Candara" panose="020E0502030303020204" pitchFamily="34" charset="0"/>
            </a:endParaRPr>
          </a:p>
        </p:txBody>
      </p:sp>
      <p:sp>
        <p:nvSpPr>
          <p:cNvPr id="1946" name="Google Shape;1946;p48"/>
          <p:cNvSpPr/>
          <p:nvPr/>
        </p:nvSpPr>
        <p:spPr>
          <a:xfrm>
            <a:off x="1293779" y="1811533"/>
            <a:ext cx="7033098" cy="950400"/>
          </a:xfrm>
          <a:prstGeom prst="homePlate">
            <a:avLst>
              <a:gd name="adj" fmla="val 24094"/>
            </a:avLst>
          </a:prstGeom>
          <a:solidFill>
            <a:schemeClr val="bg1">
              <a:lumMod val="75000"/>
            </a:schemeClr>
          </a:solidFill>
          <a:ln>
            <a:solidFill>
              <a:srgbClr val="E8E6E6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Candara" panose="020E0502030303020204" pitchFamily="34" charset="0"/>
            </a:endParaRPr>
          </a:p>
        </p:txBody>
      </p:sp>
      <p:sp>
        <p:nvSpPr>
          <p:cNvPr id="1947" name="Google Shape;1947;p48"/>
          <p:cNvSpPr txBox="1"/>
          <p:nvPr/>
        </p:nvSpPr>
        <p:spPr>
          <a:xfrm>
            <a:off x="1532924" y="1805300"/>
            <a:ext cx="499801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 dirty="0">
                <a:solidFill>
                  <a:srgbClr val="FFFFFF"/>
                </a:solidFill>
                <a:latin typeface="Candara" panose="020E0502030303020204" pitchFamily="34" charset="0"/>
                <a:ea typeface="Fira Sans"/>
                <a:cs typeface="Fira Sans"/>
                <a:sym typeface="Fira Sans"/>
              </a:rPr>
              <a:t>Real-time</a:t>
            </a:r>
            <a:endParaRPr sz="2400" b="1" dirty="0">
              <a:solidFill>
                <a:srgbClr val="FFFFFF"/>
              </a:solidFill>
              <a:latin typeface="Candara" panose="020E0502030303020204" pitchFamily="34" charset="0"/>
              <a:ea typeface="Fira Sans"/>
              <a:cs typeface="Fira Sans"/>
              <a:sym typeface="Fira Sans"/>
            </a:endParaRPr>
          </a:p>
        </p:txBody>
      </p:sp>
      <p:sp>
        <p:nvSpPr>
          <p:cNvPr id="1948" name="Google Shape;1948;p48"/>
          <p:cNvSpPr txBox="1"/>
          <p:nvPr/>
        </p:nvSpPr>
        <p:spPr>
          <a:xfrm>
            <a:off x="1532924" y="2133331"/>
            <a:ext cx="499801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sz="1400" dirty="0">
                <a:solidFill>
                  <a:srgbClr val="FFFFFF"/>
                </a:solidFill>
                <a:latin typeface="Candara" panose="020E0502030303020204" pitchFamily="34" charset="0"/>
                <a:ea typeface="Fira Sans"/>
                <a:cs typeface="Fira Sans"/>
                <a:sym typeface="Fira Sans"/>
              </a:rPr>
              <a:t>Continuous monitoring of health metrics available 24/7 for doctors, caregivers and family</a:t>
            </a:r>
            <a:endParaRPr sz="1400" dirty="0">
              <a:solidFill>
                <a:srgbClr val="FFFFFF"/>
              </a:solidFill>
              <a:latin typeface="Candara" panose="020E0502030303020204" pitchFamily="34" charset="0"/>
              <a:ea typeface="Fira Sans"/>
              <a:cs typeface="Fira Sans"/>
              <a:sym typeface="Fira Sans"/>
            </a:endParaRPr>
          </a:p>
        </p:txBody>
      </p:sp>
      <p:sp>
        <p:nvSpPr>
          <p:cNvPr id="1949" name="Google Shape;1949;p48"/>
          <p:cNvSpPr txBox="1"/>
          <p:nvPr/>
        </p:nvSpPr>
        <p:spPr>
          <a:xfrm>
            <a:off x="1532924" y="2857325"/>
            <a:ext cx="499801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 dirty="0">
                <a:solidFill>
                  <a:srgbClr val="FFFFFF"/>
                </a:solidFill>
                <a:latin typeface="Candara" panose="020E0502030303020204" pitchFamily="34" charset="0"/>
                <a:ea typeface="Fira Sans"/>
                <a:cs typeface="Fira Sans"/>
                <a:sym typeface="Fira Sans"/>
              </a:rPr>
              <a:t>Humanized</a:t>
            </a:r>
            <a:endParaRPr sz="2400" b="1" dirty="0">
              <a:solidFill>
                <a:srgbClr val="FFFFFF"/>
              </a:solidFill>
              <a:latin typeface="Candara" panose="020E0502030303020204" pitchFamily="34" charset="0"/>
              <a:ea typeface="Fira Sans"/>
              <a:cs typeface="Fira Sans"/>
              <a:sym typeface="Fira Sans"/>
            </a:endParaRPr>
          </a:p>
        </p:txBody>
      </p:sp>
      <p:sp>
        <p:nvSpPr>
          <p:cNvPr id="1950" name="Google Shape;1950;p48"/>
          <p:cNvSpPr txBox="1"/>
          <p:nvPr/>
        </p:nvSpPr>
        <p:spPr>
          <a:xfrm>
            <a:off x="1532923" y="3185357"/>
            <a:ext cx="538471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400" dirty="0">
                <a:solidFill>
                  <a:srgbClr val="FFFFFF"/>
                </a:solidFill>
                <a:latin typeface="Candara" panose="020E0502030303020204" pitchFamily="34" charset="0"/>
                <a:ea typeface="Fira Sans"/>
                <a:cs typeface="Fira Sans"/>
                <a:sym typeface="Fira Sans"/>
              </a:rPr>
              <a:t>High quality employee training and retainment</a:t>
            </a:r>
            <a:endParaRPr sz="1400" dirty="0">
              <a:solidFill>
                <a:srgbClr val="FFFFFF"/>
              </a:solidFill>
              <a:latin typeface="Candara" panose="020E0502030303020204" pitchFamily="34" charset="0"/>
              <a:ea typeface="Fira Sans"/>
              <a:cs typeface="Fira Sans"/>
              <a:sym typeface="Fira Sans"/>
            </a:endParaRPr>
          </a:p>
        </p:txBody>
      </p:sp>
      <p:sp>
        <p:nvSpPr>
          <p:cNvPr id="1951" name="Google Shape;1951;p48"/>
          <p:cNvSpPr txBox="1"/>
          <p:nvPr/>
        </p:nvSpPr>
        <p:spPr>
          <a:xfrm>
            <a:off x="1532924" y="3902901"/>
            <a:ext cx="499801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 dirty="0">
                <a:solidFill>
                  <a:srgbClr val="FFFFFF"/>
                </a:solidFill>
                <a:latin typeface="Candara" panose="020E0502030303020204" pitchFamily="34" charset="0"/>
                <a:ea typeface="Fira Sans"/>
                <a:cs typeface="Fira Sans"/>
                <a:sym typeface="Fira Sans"/>
              </a:rPr>
              <a:t>Technology</a:t>
            </a:r>
            <a:endParaRPr sz="2400" b="1" dirty="0">
              <a:solidFill>
                <a:srgbClr val="FFFFFF"/>
              </a:solidFill>
              <a:latin typeface="Candara" panose="020E0502030303020204" pitchFamily="34" charset="0"/>
              <a:ea typeface="Fira Sans"/>
              <a:cs typeface="Fira Sans"/>
              <a:sym typeface="Fira Sans"/>
            </a:endParaRPr>
          </a:p>
        </p:txBody>
      </p:sp>
      <p:sp>
        <p:nvSpPr>
          <p:cNvPr id="1952" name="Google Shape;1952;p48"/>
          <p:cNvSpPr txBox="1"/>
          <p:nvPr/>
        </p:nvSpPr>
        <p:spPr>
          <a:xfrm>
            <a:off x="1532924" y="4230933"/>
            <a:ext cx="499801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400" dirty="0">
                <a:solidFill>
                  <a:srgbClr val="FFFFFF"/>
                </a:solidFill>
                <a:latin typeface="Candara" panose="020E0502030303020204" pitchFamily="34" charset="0"/>
                <a:ea typeface="Fira Sans"/>
                <a:cs typeface="Fira Sans"/>
                <a:sym typeface="Fira Sans"/>
              </a:rPr>
              <a:t>Integrating different platforms seeking for the best journey for the elder</a:t>
            </a:r>
            <a:endParaRPr sz="1400" dirty="0">
              <a:solidFill>
                <a:srgbClr val="FFFFFF"/>
              </a:solidFill>
              <a:latin typeface="Candara" panose="020E0502030303020204" pitchFamily="34" charset="0"/>
              <a:ea typeface="Fira Sans"/>
              <a:cs typeface="Fira Sans"/>
              <a:sym typeface="Fira Sans"/>
            </a:endParaRPr>
          </a:p>
        </p:txBody>
      </p:sp>
      <p:sp>
        <p:nvSpPr>
          <p:cNvPr id="1953" name="Google Shape;1953;p48"/>
          <p:cNvSpPr txBox="1"/>
          <p:nvPr/>
        </p:nvSpPr>
        <p:spPr>
          <a:xfrm flipH="1">
            <a:off x="1532893" y="4956637"/>
            <a:ext cx="4998010" cy="4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400" b="1" dirty="0">
                <a:solidFill>
                  <a:srgbClr val="FFFFFF"/>
                </a:solidFill>
                <a:latin typeface="Candara" panose="020E0502030303020204" pitchFamily="34" charset="0"/>
                <a:ea typeface="Fira Sans"/>
                <a:cs typeface="Fira Sans"/>
                <a:sym typeface="Fira Sans"/>
              </a:rPr>
              <a:t>Simple</a:t>
            </a:r>
            <a:endParaRPr sz="2400" b="1" dirty="0">
              <a:solidFill>
                <a:srgbClr val="FFFFFF"/>
              </a:solidFill>
              <a:latin typeface="Candara" panose="020E0502030303020204" pitchFamily="34" charset="0"/>
              <a:ea typeface="Fira Sans"/>
              <a:cs typeface="Fira Sans"/>
              <a:sym typeface="Fira Sans"/>
            </a:endParaRPr>
          </a:p>
        </p:txBody>
      </p:sp>
      <p:sp>
        <p:nvSpPr>
          <p:cNvPr id="1954" name="Google Shape;1954;p48"/>
          <p:cNvSpPr txBox="1"/>
          <p:nvPr/>
        </p:nvSpPr>
        <p:spPr>
          <a:xfrm flipH="1">
            <a:off x="1532893" y="5283255"/>
            <a:ext cx="4998010" cy="6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21900" rIns="121900" bIns="121900" anchor="ctr" anchorCtr="0">
            <a:noAutofit/>
          </a:bodyPr>
          <a:lstStyle/>
          <a:p>
            <a:r>
              <a:rPr lang="en" sz="1400" dirty="0">
                <a:solidFill>
                  <a:srgbClr val="FFFFFF"/>
                </a:solidFill>
                <a:latin typeface="Candara" panose="020E0502030303020204" pitchFamily="34" charset="0"/>
                <a:ea typeface="Fira Sans"/>
                <a:cs typeface="Fira Sans"/>
                <a:sym typeface="Fira Sans"/>
              </a:rPr>
              <a:t>Caregivers, doctors and family aligned for the elders’ best</a:t>
            </a:r>
            <a:endParaRPr sz="1400" dirty="0">
              <a:solidFill>
                <a:srgbClr val="FFFFFF"/>
              </a:solidFill>
              <a:latin typeface="Candara" panose="020E0502030303020204" pitchFamily="34" charset="0"/>
              <a:ea typeface="Fira Sans"/>
              <a:cs typeface="Fira Sans"/>
              <a:sym typeface="Fira Sans"/>
            </a:endParaRPr>
          </a:p>
        </p:txBody>
      </p:sp>
      <p:sp>
        <p:nvSpPr>
          <p:cNvPr id="2005" name="Google Shape;2005;p48"/>
          <p:cNvSpPr/>
          <p:nvPr/>
        </p:nvSpPr>
        <p:spPr>
          <a:xfrm>
            <a:off x="6436492" y="1608285"/>
            <a:ext cx="5165200" cy="4474400"/>
          </a:xfrm>
          <a:prstGeom prst="hexagon">
            <a:avLst>
              <a:gd name="adj" fmla="val 27947"/>
              <a:gd name="vf" fmla="val 115470"/>
            </a:avLst>
          </a:prstGeom>
          <a:solidFill>
            <a:srgbClr val="384D6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>
              <a:latin typeface="Candara" panose="020E0502030303020204" pitchFamily="34" charset="0"/>
            </a:endParaRPr>
          </a:p>
        </p:txBody>
      </p:sp>
      <p:sp>
        <p:nvSpPr>
          <p:cNvPr id="2006" name="Google Shape;2006;p48"/>
          <p:cNvSpPr/>
          <p:nvPr/>
        </p:nvSpPr>
        <p:spPr>
          <a:xfrm>
            <a:off x="7369859" y="2199733"/>
            <a:ext cx="3298800" cy="3298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1600">
              <a:latin typeface="Candara" panose="020E0502030303020204" pitchFamily="34" charset="0"/>
              <a:ea typeface="Fira Sans"/>
              <a:cs typeface="Fira Sans"/>
              <a:sym typeface="Fira Sans"/>
            </a:endParaRPr>
          </a:p>
        </p:txBody>
      </p:sp>
      <p:pic>
        <p:nvPicPr>
          <p:cNvPr id="4" name="Imagem 46">
            <a:extLst>
              <a:ext uri="{FF2B5EF4-FFF2-40B4-BE49-F238E27FC236}">
                <a16:creationId xmlns:a16="http://schemas.microsoft.com/office/drawing/2014/main" id="{8417E70C-89F9-A499-8BDB-137EC8C227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1326" y="2882665"/>
            <a:ext cx="2697831" cy="1898308"/>
          </a:xfrm>
          <a:prstGeom prst="rect">
            <a:avLst/>
          </a:prstGeom>
        </p:spPr>
      </p:pic>
      <p:sp>
        <p:nvSpPr>
          <p:cNvPr id="5" name="Google Shape;135;p3">
            <a:extLst>
              <a:ext uri="{FF2B5EF4-FFF2-40B4-BE49-F238E27FC236}">
                <a16:creationId xmlns:a16="http://schemas.microsoft.com/office/drawing/2014/main" id="{B8E792C6-EF23-904C-EA65-145D114C4065}"/>
              </a:ext>
            </a:extLst>
          </p:cNvPr>
          <p:cNvSpPr txBox="1"/>
          <p:nvPr/>
        </p:nvSpPr>
        <p:spPr>
          <a:xfrm>
            <a:off x="427385" y="528399"/>
            <a:ext cx="10459151" cy="8971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r>
              <a:rPr lang="en-US" sz="2800" b="1" u="none" strike="noStrike" cap="none" dirty="0">
                <a:latin typeface="Candara" panose="020E0502030303020204" pitchFamily="34" charset="0"/>
                <a:ea typeface="Arial Narrow"/>
                <a:cs typeface="Segoe UI" panose="020B0502040204020203" pitchFamily="34" charset="0"/>
                <a:sym typeface="Arial Narrow"/>
              </a:rPr>
              <a:t>We envision the elderly care providing market as it should be, real-time, humanized, technological and simple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392985D-B4D0-0082-7A90-2C44BF2BE0EF}"/>
              </a:ext>
            </a:extLst>
          </p:cNvPr>
          <p:cNvCxnSpPr/>
          <p:nvPr/>
        </p:nvCxnSpPr>
        <p:spPr>
          <a:xfrm>
            <a:off x="427385" y="1481616"/>
            <a:ext cx="560717" cy="0"/>
          </a:xfrm>
          <a:prstGeom prst="line">
            <a:avLst/>
          </a:prstGeom>
          <a:ln w="28575">
            <a:solidFill>
              <a:srgbClr val="384D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D0C494-26CB-A8D5-FAC1-84603A3B1A31}"/>
              </a:ext>
            </a:extLst>
          </p:cNvPr>
          <p:cNvSpPr txBox="1"/>
          <p:nvPr/>
        </p:nvSpPr>
        <p:spPr>
          <a:xfrm>
            <a:off x="367003" y="230422"/>
            <a:ext cx="17550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384D66"/>
                </a:solidFill>
                <a:latin typeface="Candara" panose="020E0502030303020204" pitchFamily="34" charset="0"/>
                <a:cs typeface="Segoe UI" panose="020B0502040204020203" pitchFamily="34" charset="0"/>
              </a:rPr>
              <a:t>Value Proposition</a:t>
            </a:r>
          </a:p>
        </p:txBody>
      </p:sp>
    </p:spTree>
    <p:extLst>
      <p:ext uri="{BB962C8B-B14F-4D97-AF65-F5344CB8AC3E}">
        <p14:creationId xmlns:p14="http://schemas.microsoft.com/office/powerpoint/2010/main" val="2806052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E2F6EA58-E196-65C1-C472-AEA2D219C590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4825516"/>
            <a:ext cx="159389" cy="965827"/>
          </a:xfrm>
          <a:prstGeom prst="straightConnector1">
            <a:avLst/>
          </a:prstGeom>
          <a:ln w="28575">
            <a:solidFill>
              <a:srgbClr val="384D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5C8AB58-26D8-D644-32BF-06CD9F7A6657}"/>
              </a:ext>
            </a:extLst>
          </p:cNvPr>
          <p:cNvCxnSpPr>
            <a:cxnSpLocks/>
          </p:cNvCxnSpPr>
          <p:nvPr/>
        </p:nvCxnSpPr>
        <p:spPr>
          <a:xfrm flipH="1">
            <a:off x="1107418" y="2272144"/>
            <a:ext cx="200805" cy="852687"/>
          </a:xfrm>
          <a:prstGeom prst="straightConnector1">
            <a:avLst/>
          </a:prstGeom>
          <a:ln w="28575">
            <a:solidFill>
              <a:srgbClr val="384D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66AF3901-DF25-98D1-8CFA-54EF5A5D82F3}"/>
              </a:ext>
            </a:extLst>
          </p:cNvPr>
          <p:cNvCxnSpPr>
            <a:cxnSpLocks/>
          </p:cNvCxnSpPr>
          <p:nvPr/>
        </p:nvCxnSpPr>
        <p:spPr>
          <a:xfrm flipH="1" flipV="1">
            <a:off x="1780518" y="4323134"/>
            <a:ext cx="801025" cy="269824"/>
          </a:xfrm>
          <a:prstGeom prst="straightConnector1">
            <a:avLst/>
          </a:prstGeom>
          <a:ln w="28575">
            <a:solidFill>
              <a:srgbClr val="384D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4B8AB068-7069-BE94-992E-B96CF78EB152}"/>
              </a:ext>
            </a:extLst>
          </p:cNvPr>
          <p:cNvCxnSpPr>
            <a:cxnSpLocks/>
          </p:cNvCxnSpPr>
          <p:nvPr/>
        </p:nvCxnSpPr>
        <p:spPr>
          <a:xfrm flipH="1">
            <a:off x="1780519" y="3396760"/>
            <a:ext cx="754863" cy="188180"/>
          </a:xfrm>
          <a:prstGeom prst="straightConnector1">
            <a:avLst/>
          </a:prstGeom>
          <a:ln w="28575">
            <a:solidFill>
              <a:srgbClr val="384D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5ECA446-0A3F-ACAE-FDB5-F8506A151AE6}"/>
              </a:ext>
            </a:extLst>
          </p:cNvPr>
          <p:cNvCxnSpPr>
            <a:cxnSpLocks/>
          </p:cNvCxnSpPr>
          <p:nvPr/>
        </p:nvCxnSpPr>
        <p:spPr>
          <a:xfrm flipV="1">
            <a:off x="2535382" y="3387436"/>
            <a:ext cx="1408508" cy="9324"/>
          </a:xfrm>
          <a:prstGeom prst="line">
            <a:avLst/>
          </a:prstGeom>
          <a:ln w="28575">
            <a:solidFill>
              <a:srgbClr val="384D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08F107E-08A6-5014-8D60-86A70935B8E4}"/>
              </a:ext>
            </a:extLst>
          </p:cNvPr>
          <p:cNvCxnSpPr>
            <a:cxnSpLocks/>
          </p:cNvCxnSpPr>
          <p:nvPr/>
        </p:nvCxnSpPr>
        <p:spPr>
          <a:xfrm>
            <a:off x="2535382" y="4590950"/>
            <a:ext cx="1408508" cy="0"/>
          </a:xfrm>
          <a:prstGeom prst="line">
            <a:avLst/>
          </a:prstGeom>
          <a:ln w="28575">
            <a:solidFill>
              <a:srgbClr val="384D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1166D3B-22B9-B95F-AF9B-7AFED5802F7F}"/>
              </a:ext>
            </a:extLst>
          </p:cNvPr>
          <p:cNvCxnSpPr>
            <a:cxnSpLocks/>
          </p:cNvCxnSpPr>
          <p:nvPr/>
        </p:nvCxnSpPr>
        <p:spPr>
          <a:xfrm>
            <a:off x="1188244" y="5791201"/>
            <a:ext cx="1467173" cy="0"/>
          </a:xfrm>
          <a:prstGeom prst="line">
            <a:avLst/>
          </a:prstGeom>
          <a:ln w="28575">
            <a:solidFill>
              <a:srgbClr val="384D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CBA962C-936C-B843-36E8-859C98DC6945}"/>
              </a:ext>
            </a:extLst>
          </p:cNvPr>
          <p:cNvCxnSpPr>
            <a:cxnSpLocks/>
          </p:cNvCxnSpPr>
          <p:nvPr/>
        </p:nvCxnSpPr>
        <p:spPr>
          <a:xfrm>
            <a:off x="1285875" y="2272145"/>
            <a:ext cx="1369542" cy="0"/>
          </a:xfrm>
          <a:prstGeom prst="line">
            <a:avLst/>
          </a:prstGeom>
          <a:ln w="28575">
            <a:solidFill>
              <a:srgbClr val="384D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B9FDB37-176B-E541-E3B8-E5C7C4C88B05}"/>
              </a:ext>
            </a:extLst>
          </p:cNvPr>
          <p:cNvSpPr txBox="1"/>
          <p:nvPr/>
        </p:nvSpPr>
        <p:spPr>
          <a:xfrm>
            <a:off x="367003" y="230422"/>
            <a:ext cx="17550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384D66"/>
                </a:solidFill>
                <a:latin typeface="Candara" panose="020E0502030303020204" pitchFamily="34" charset="0"/>
                <a:cs typeface="Segoe UI" panose="020B0502040204020203" pitchFamily="34" charset="0"/>
              </a:rPr>
              <a:t>Real-time</a:t>
            </a:r>
          </a:p>
        </p:txBody>
      </p:sp>
      <p:sp>
        <p:nvSpPr>
          <p:cNvPr id="5" name="Google Shape;135;p3">
            <a:extLst>
              <a:ext uri="{FF2B5EF4-FFF2-40B4-BE49-F238E27FC236}">
                <a16:creationId xmlns:a16="http://schemas.microsoft.com/office/drawing/2014/main" id="{2389D931-91C4-4B71-EBDF-06CB2045567E}"/>
              </a:ext>
            </a:extLst>
          </p:cNvPr>
          <p:cNvSpPr txBox="1"/>
          <p:nvPr/>
        </p:nvSpPr>
        <p:spPr>
          <a:xfrm>
            <a:off x="427385" y="528399"/>
            <a:ext cx="10459151" cy="8971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800" b="1" dirty="0">
                <a:latin typeface="Candara" panose="020E0502030303020204" pitchFamily="34" charset="0"/>
                <a:ea typeface="Arial Narrow"/>
                <a:cs typeface="Segoe UI" panose="020B0502040204020203" pitchFamily="34" charset="0"/>
                <a:sym typeface="Arial Narrow"/>
              </a:rPr>
              <a:t>Dedicated team to r</a:t>
            </a:r>
            <a:r>
              <a:rPr lang="en-US" sz="2800" b="1" u="none" strike="noStrike" cap="none" dirty="0">
                <a:latin typeface="Candara" panose="020E0502030303020204" pitchFamily="34" charset="0"/>
                <a:ea typeface="Arial Narrow"/>
                <a:cs typeface="Segoe UI" panose="020B0502040204020203" pitchFamily="34" charset="0"/>
                <a:sym typeface="Arial Narrow"/>
              </a:rPr>
              <a:t>eal-time monitoring ensuring the elder are always healthy, with vital signs tracking, daily tasks reminders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7705827-5247-F3BF-4970-FE361EBABC6B}"/>
              </a:ext>
            </a:extLst>
          </p:cNvPr>
          <p:cNvCxnSpPr/>
          <p:nvPr/>
        </p:nvCxnSpPr>
        <p:spPr>
          <a:xfrm>
            <a:off x="427385" y="1481616"/>
            <a:ext cx="560717" cy="0"/>
          </a:xfrm>
          <a:prstGeom prst="line">
            <a:avLst/>
          </a:prstGeom>
          <a:ln w="28575">
            <a:solidFill>
              <a:srgbClr val="384D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B00EBF25-46A4-C731-4597-CCE5CD4C63A7}"/>
              </a:ext>
            </a:extLst>
          </p:cNvPr>
          <p:cNvSpPr/>
          <p:nvPr/>
        </p:nvSpPr>
        <p:spPr>
          <a:xfrm>
            <a:off x="0" y="6741480"/>
            <a:ext cx="12192001" cy="116520"/>
          </a:xfrm>
          <a:prstGeom prst="rect">
            <a:avLst/>
          </a:prstGeom>
          <a:solidFill>
            <a:srgbClr val="384D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8C5F62-7898-221F-D588-7815CD511862}"/>
              </a:ext>
            </a:extLst>
          </p:cNvPr>
          <p:cNvSpPr txBox="1"/>
          <p:nvPr/>
        </p:nvSpPr>
        <p:spPr>
          <a:xfrm>
            <a:off x="2770908" y="1953491"/>
            <a:ext cx="3679547" cy="738664"/>
          </a:xfrm>
          <a:prstGeom prst="rect">
            <a:avLst/>
          </a:prstGeom>
          <a:noFill/>
          <a:ln>
            <a:noFill/>
            <a:prstDash val="lgDash"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ndara" panose="020E0502030303020204" pitchFamily="34" charset="0"/>
              </a:rPr>
              <a:t>Continuous </a:t>
            </a:r>
            <a:r>
              <a:rPr lang="en-US" sz="1400" b="1" dirty="0">
                <a:latin typeface="Candara" panose="020E0502030303020204" pitchFamily="34" charset="0"/>
              </a:rPr>
              <a:t>monitoring of vital signs, sleep and physical quality </a:t>
            </a:r>
            <a:r>
              <a:rPr lang="en-US" sz="1400" dirty="0">
                <a:latin typeface="Candara" panose="020E0502030303020204" pitchFamily="34" charset="0"/>
              </a:rPr>
              <a:t>24 hours a day, 7 days a week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F15EDB4-4363-6791-E5A1-1128A69E0130}"/>
              </a:ext>
            </a:extLst>
          </p:cNvPr>
          <p:cNvSpPr txBox="1"/>
          <p:nvPr/>
        </p:nvSpPr>
        <p:spPr>
          <a:xfrm>
            <a:off x="2770908" y="5538905"/>
            <a:ext cx="3795038" cy="523220"/>
          </a:xfrm>
          <a:prstGeom prst="rect">
            <a:avLst/>
          </a:prstGeom>
          <a:noFill/>
          <a:ln>
            <a:noFill/>
            <a:prstDash val="lgDash"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andara" panose="020E0502030303020204" pitchFamily="34" charset="0"/>
              </a:rPr>
              <a:t>Nutritional values </a:t>
            </a:r>
            <a:r>
              <a:rPr lang="en-US" sz="1400" dirty="0">
                <a:latin typeface="Candara" panose="020E0502030303020204" pitchFamily="34" charset="0"/>
              </a:rPr>
              <a:t>monitoring, along with tips of how to be healthy </a:t>
            </a:r>
            <a:endParaRPr lang="en-US" sz="1400" b="1" dirty="0">
              <a:latin typeface="Candara" panose="020E0502030303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DF5EEBF-61D0-A96F-B740-545F17BEF331}"/>
              </a:ext>
            </a:extLst>
          </p:cNvPr>
          <p:cNvSpPr txBox="1"/>
          <p:nvPr/>
        </p:nvSpPr>
        <p:spPr>
          <a:xfrm>
            <a:off x="4050068" y="3135150"/>
            <a:ext cx="2400384" cy="523220"/>
          </a:xfrm>
          <a:prstGeom prst="rect">
            <a:avLst/>
          </a:prstGeom>
          <a:noFill/>
          <a:ln>
            <a:noFill/>
            <a:prstDash val="lgDash"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andara" panose="020E0502030303020204" pitchFamily="34" charset="0"/>
              </a:rPr>
              <a:t>Daily medication</a:t>
            </a:r>
            <a:r>
              <a:rPr lang="en-US" sz="1400" dirty="0">
                <a:latin typeface="Candara" panose="020E0502030303020204" pitchFamily="34" charset="0"/>
              </a:rPr>
              <a:t> and tasks reminder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15D25A86-67C7-A4E5-20E2-D7D1129F5499}"/>
              </a:ext>
            </a:extLst>
          </p:cNvPr>
          <p:cNvSpPr/>
          <p:nvPr/>
        </p:nvSpPr>
        <p:spPr>
          <a:xfrm rot="10800000">
            <a:off x="533566" y="2155375"/>
            <a:ext cx="2121851" cy="3712999"/>
          </a:xfrm>
          <a:custGeom>
            <a:avLst/>
            <a:gdLst>
              <a:gd name="connsiteX0" fmla="*/ 1839774 w 1884218"/>
              <a:gd name="connsiteY0" fmla="*/ 0 h 3639156"/>
              <a:gd name="connsiteX1" fmla="*/ 1884218 w 1884218"/>
              <a:gd name="connsiteY1" fmla="*/ 2220 h 3639156"/>
              <a:gd name="connsiteX2" fmla="*/ 1884218 w 1884218"/>
              <a:gd name="connsiteY2" fmla="*/ 3636937 h 3639156"/>
              <a:gd name="connsiteX3" fmla="*/ 1839774 w 1884218"/>
              <a:gd name="connsiteY3" fmla="*/ 3639156 h 3639156"/>
              <a:gd name="connsiteX4" fmla="*/ 0 w 1884218"/>
              <a:gd name="connsiteY4" fmla="*/ 1819578 h 3639156"/>
              <a:gd name="connsiteX5" fmla="*/ 1839774 w 1884218"/>
              <a:gd name="connsiteY5" fmla="*/ 0 h 3639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4218" h="3639156">
                <a:moveTo>
                  <a:pt x="1839774" y="0"/>
                </a:moveTo>
                <a:lnTo>
                  <a:pt x="1884218" y="2220"/>
                </a:lnTo>
                <a:lnTo>
                  <a:pt x="1884218" y="3636937"/>
                </a:lnTo>
                <a:lnTo>
                  <a:pt x="1839774" y="3639156"/>
                </a:lnTo>
                <a:cubicBezTo>
                  <a:pt x="823695" y="3639156"/>
                  <a:pt x="0" y="2824503"/>
                  <a:pt x="0" y="1819578"/>
                </a:cubicBezTo>
                <a:cubicBezTo>
                  <a:pt x="0" y="814653"/>
                  <a:pt x="823695" y="0"/>
                  <a:pt x="1839774" y="0"/>
                </a:cubicBezTo>
                <a:close/>
              </a:path>
            </a:pathLst>
          </a:custGeom>
          <a:noFill/>
          <a:ln w="38100">
            <a:solidFill>
              <a:srgbClr val="B995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B4D9C32-0228-C339-B586-E5F67488A916}"/>
              </a:ext>
            </a:extLst>
          </p:cNvPr>
          <p:cNvSpPr/>
          <p:nvPr/>
        </p:nvSpPr>
        <p:spPr>
          <a:xfrm>
            <a:off x="-221673" y="1953491"/>
            <a:ext cx="942109" cy="40316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42A3936-0047-3F87-9358-87146DD538A4}"/>
              </a:ext>
            </a:extLst>
          </p:cNvPr>
          <p:cNvSpPr txBox="1"/>
          <p:nvPr/>
        </p:nvSpPr>
        <p:spPr>
          <a:xfrm>
            <a:off x="7343775" y="1960098"/>
            <a:ext cx="4238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384D66"/>
                </a:solidFill>
                <a:latin typeface="Candara" panose="020E0502030303020204" pitchFamily="34" charset="0"/>
                <a:cs typeface="Segoe UI" panose="020B0502040204020203" pitchFamily="34" charset="0"/>
              </a:rPr>
              <a:t>Highlights/consequences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72354D5-E6B2-7313-14E1-A5618C4029C6}"/>
              </a:ext>
            </a:extLst>
          </p:cNvPr>
          <p:cNvSpPr txBox="1"/>
          <p:nvPr/>
        </p:nvSpPr>
        <p:spPr>
          <a:xfrm>
            <a:off x="7924634" y="4611789"/>
            <a:ext cx="3457741" cy="523220"/>
          </a:xfrm>
          <a:prstGeom prst="rect">
            <a:avLst/>
          </a:prstGeom>
          <a:noFill/>
          <a:ln>
            <a:noFill/>
            <a:prstDash val="lgDash"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andara" panose="020E0502030303020204" pitchFamily="34" charset="0"/>
              </a:rPr>
              <a:t>90% of chronic disease patients </a:t>
            </a:r>
            <a:r>
              <a:rPr lang="en-US" sz="1400" dirty="0">
                <a:latin typeface="Candara" panose="020E0502030303020204" pitchFamily="34" charset="0"/>
              </a:rPr>
              <a:t>now take their medications on day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3E26CAD-B304-6214-9E3F-7A863C68B1F2}"/>
              </a:ext>
            </a:extLst>
          </p:cNvPr>
          <p:cNvSpPr txBox="1"/>
          <p:nvPr/>
        </p:nvSpPr>
        <p:spPr>
          <a:xfrm>
            <a:off x="7924634" y="2553999"/>
            <a:ext cx="3457741" cy="954107"/>
          </a:xfrm>
          <a:prstGeom prst="rect">
            <a:avLst/>
          </a:prstGeom>
          <a:noFill/>
          <a:ln>
            <a:noFill/>
            <a:prstDash val="lgDash"/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andara" panose="020E0502030303020204" pitchFamily="34" charset="0"/>
              </a:rPr>
              <a:t>Whenever instabilities such as high blood pressure occur, doctors and family members receive a notification and react in </a:t>
            </a:r>
            <a:r>
              <a:rPr lang="en-US" sz="1400" b="1" dirty="0">
                <a:latin typeface="Candara" panose="020E0502030303020204" pitchFamily="34" charset="0"/>
              </a:rPr>
              <a:t>15 minutes at most</a:t>
            </a:r>
            <a:endParaRPr lang="en-US" sz="1400" dirty="0">
              <a:latin typeface="Candara" panose="020E0502030303020204" pitchFamily="34" charset="0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054C30AD-AD94-A4FC-95EC-A137E5DC044B}"/>
              </a:ext>
            </a:extLst>
          </p:cNvPr>
          <p:cNvSpPr/>
          <p:nvPr/>
        </p:nvSpPr>
        <p:spPr>
          <a:xfrm>
            <a:off x="234340" y="3226587"/>
            <a:ext cx="1440000" cy="144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FOTO VELHO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50092D3-4196-0BC8-1092-B0BC195BBE5E}"/>
              </a:ext>
            </a:extLst>
          </p:cNvPr>
          <p:cNvSpPr txBox="1"/>
          <p:nvPr/>
        </p:nvSpPr>
        <p:spPr>
          <a:xfrm>
            <a:off x="7924634" y="5425240"/>
            <a:ext cx="3733801" cy="523220"/>
          </a:xfrm>
          <a:prstGeom prst="rect">
            <a:avLst/>
          </a:prstGeom>
          <a:noFill/>
          <a:ln>
            <a:noFill/>
            <a:prstDash val="lgDash"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andara" panose="020E0502030303020204" pitchFamily="34" charset="0"/>
              </a:rPr>
              <a:t>100% of the patients </a:t>
            </a:r>
            <a:r>
              <a:rPr lang="en-US" sz="1400" dirty="0">
                <a:latin typeface="Candara" panose="020E0502030303020204" pitchFamily="34" charset="0"/>
              </a:rPr>
              <a:t>experience a positive regression on their </a:t>
            </a:r>
            <a:r>
              <a:rPr lang="en-US" sz="1400" b="1" dirty="0">
                <a:latin typeface="Candara" panose="020E0502030303020204" pitchFamily="34" charset="0"/>
              </a:rPr>
              <a:t>feeling of companionship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530B583-435E-6494-1AE6-901E3A95FB88}"/>
              </a:ext>
            </a:extLst>
          </p:cNvPr>
          <p:cNvSpPr txBox="1"/>
          <p:nvPr/>
        </p:nvSpPr>
        <p:spPr>
          <a:xfrm>
            <a:off x="4050068" y="4327017"/>
            <a:ext cx="2400384" cy="523220"/>
          </a:xfrm>
          <a:prstGeom prst="rect">
            <a:avLst/>
          </a:prstGeom>
          <a:noFill/>
          <a:ln>
            <a:noFill/>
            <a:prstDash val="lgDash"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andara" panose="020E0502030303020204" pitchFamily="34" charset="0"/>
              </a:rPr>
              <a:t>Mental health </a:t>
            </a:r>
            <a:r>
              <a:rPr lang="en-US" sz="1400" dirty="0">
                <a:latin typeface="Candara" panose="020E0502030303020204" pitchFamily="34" charset="0"/>
              </a:rPr>
              <a:t>monitoring through daily forms </a:t>
            </a:r>
          </a:p>
        </p:txBody>
      </p:sp>
      <p:pic>
        <p:nvPicPr>
          <p:cNvPr id="7" name="Picture 6" descr="Why family care isn't always the best care for the elderly">
            <a:extLst>
              <a:ext uri="{FF2B5EF4-FFF2-40B4-BE49-F238E27FC236}">
                <a16:creationId xmlns:a16="http://schemas.microsoft.com/office/drawing/2014/main" id="{4CEBF897-8F98-CF93-F5DD-69F10A41F0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69" r="29357"/>
          <a:stretch/>
        </p:blipFill>
        <p:spPr bwMode="auto">
          <a:xfrm>
            <a:off x="40" y="2246597"/>
            <a:ext cx="2394804" cy="3467432"/>
          </a:xfrm>
          <a:custGeom>
            <a:avLst/>
            <a:gdLst>
              <a:gd name="connsiteX0" fmla="*/ 984624 w 4219123"/>
              <a:gd name="connsiteY0" fmla="*/ 0 h 6108860"/>
              <a:gd name="connsiteX1" fmla="*/ 4219123 w 4219123"/>
              <a:gd name="connsiteY1" fmla="*/ 3054430 h 6108860"/>
              <a:gd name="connsiteX2" fmla="*/ 984624 w 4219123"/>
              <a:gd name="connsiteY2" fmla="*/ 6108860 h 6108860"/>
              <a:gd name="connsiteX3" fmla="*/ 22783 w 4219123"/>
              <a:gd name="connsiteY3" fmla="*/ 5971539 h 6108860"/>
              <a:gd name="connsiteX4" fmla="*/ 0 w 4219123"/>
              <a:gd name="connsiteY4" fmla="*/ 5963665 h 6108860"/>
              <a:gd name="connsiteX5" fmla="*/ 0 w 4219123"/>
              <a:gd name="connsiteY5" fmla="*/ 145196 h 6108860"/>
              <a:gd name="connsiteX6" fmla="*/ 22783 w 4219123"/>
              <a:gd name="connsiteY6" fmla="*/ 137321 h 6108860"/>
              <a:gd name="connsiteX7" fmla="*/ 984624 w 4219123"/>
              <a:gd name="connsiteY7" fmla="*/ 0 h 6108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19123" h="6108860">
                <a:moveTo>
                  <a:pt x="984624" y="0"/>
                </a:moveTo>
                <a:cubicBezTo>
                  <a:pt x="2770988" y="0"/>
                  <a:pt x="4219123" y="1367515"/>
                  <a:pt x="4219123" y="3054430"/>
                </a:cubicBezTo>
                <a:cubicBezTo>
                  <a:pt x="4219123" y="4741345"/>
                  <a:pt x="2770988" y="6108860"/>
                  <a:pt x="984624" y="6108860"/>
                </a:cubicBezTo>
                <a:cubicBezTo>
                  <a:pt x="649681" y="6108860"/>
                  <a:pt x="326628" y="6060784"/>
                  <a:pt x="22783" y="5971539"/>
                </a:cubicBezTo>
                <a:lnTo>
                  <a:pt x="0" y="5963665"/>
                </a:lnTo>
                <a:lnTo>
                  <a:pt x="0" y="145196"/>
                </a:lnTo>
                <a:lnTo>
                  <a:pt x="22783" y="137321"/>
                </a:lnTo>
                <a:cubicBezTo>
                  <a:pt x="326628" y="48077"/>
                  <a:pt x="649681" y="0"/>
                  <a:pt x="984624" y="0"/>
                </a:cubicBezTo>
                <a:close/>
              </a:path>
            </a:pathLst>
          </a:cu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Shape&#10;&#10;Description automatically generated with low confidence">
            <a:extLst>
              <a:ext uri="{FF2B5EF4-FFF2-40B4-BE49-F238E27FC236}">
                <a16:creationId xmlns:a16="http://schemas.microsoft.com/office/drawing/2014/main" id="{88C61A89-C7B8-41A9-F782-ACE28878CE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658" y="2794933"/>
            <a:ext cx="392163" cy="392163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E2325D4F-D8FA-B3AB-B762-3B86470650A0}"/>
              </a:ext>
            </a:extLst>
          </p:cNvPr>
          <p:cNvSpPr/>
          <p:nvPr/>
        </p:nvSpPr>
        <p:spPr>
          <a:xfrm>
            <a:off x="7331739" y="2775014"/>
            <a:ext cx="432000" cy="4320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91B8606-3A76-4461-FBAC-845AE78D53D5}"/>
              </a:ext>
            </a:extLst>
          </p:cNvPr>
          <p:cNvSpPr/>
          <p:nvPr/>
        </p:nvSpPr>
        <p:spPr>
          <a:xfrm>
            <a:off x="7331739" y="4680260"/>
            <a:ext cx="432000" cy="4320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63466A0-B0EE-F7D1-A88F-5C3ED761CB54}"/>
              </a:ext>
            </a:extLst>
          </p:cNvPr>
          <p:cNvSpPr/>
          <p:nvPr/>
        </p:nvSpPr>
        <p:spPr>
          <a:xfrm>
            <a:off x="7331739" y="5467499"/>
            <a:ext cx="432000" cy="4320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Shape&#10;&#10;Description automatically generated with low confidence">
            <a:extLst>
              <a:ext uri="{FF2B5EF4-FFF2-40B4-BE49-F238E27FC236}">
                <a16:creationId xmlns:a16="http://schemas.microsoft.com/office/drawing/2014/main" id="{EDB7086A-7A77-6CC2-1689-3B918F5485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2187" y="4764279"/>
            <a:ext cx="288000" cy="288000"/>
          </a:xfrm>
          <a:prstGeom prst="rect">
            <a:avLst/>
          </a:prstGeom>
        </p:spPr>
      </p:pic>
      <p:pic>
        <p:nvPicPr>
          <p:cNvPr id="21" name="Picture 20" descr="Shape&#10;&#10;Description automatically generated with low confidence">
            <a:extLst>
              <a:ext uri="{FF2B5EF4-FFF2-40B4-BE49-F238E27FC236}">
                <a16:creationId xmlns:a16="http://schemas.microsoft.com/office/drawing/2014/main" id="{FB2ED9E3-E0B6-75DB-3D0A-8F128FEE2D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7739" y="3789326"/>
            <a:ext cx="360000" cy="360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E1DDBD9A-AC7B-F50C-1085-F4E02F9613E9}"/>
              </a:ext>
            </a:extLst>
          </p:cNvPr>
          <p:cNvSpPr/>
          <p:nvPr/>
        </p:nvSpPr>
        <p:spPr>
          <a:xfrm>
            <a:off x="7181850" y="1809750"/>
            <a:ext cx="4476585" cy="437656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2E7A0B7-A405-53CB-293E-DEA58D56D4D0}"/>
              </a:ext>
            </a:extLst>
          </p:cNvPr>
          <p:cNvSpPr/>
          <p:nvPr/>
        </p:nvSpPr>
        <p:spPr>
          <a:xfrm>
            <a:off x="7331739" y="3743950"/>
            <a:ext cx="432000" cy="4320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173594-D7F9-2711-999E-280F9DB76527}"/>
              </a:ext>
            </a:extLst>
          </p:cNvPr>
          <p:cNvSpPr txBox="1"/>
          <p:nvPr/>
        </p:nvSpPr>
        <p:spPr>
          <a:xfrm>
            <a:off x="7924634" y="3718703"/>
            <a:ext cx="3457741" cy="523220"/>
          </a:xfrm>
          <a:prstGeom prst="rect">
            <a:avLst/>
          </a:prstGeom>
          <a:noFill/>
          <a:ln>
            <a:noFill/>
            <a:prstDash val="lgDash"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andara" panose="020E0502030303020204" pitchFamily="34" charset="0"/>
              </a:rPr>
              <a:t>65% of obese patients </a:t>
            </a:r>
            <a:r>
              <a:rPr lang="en-US" sz="1400" dirty="0">
                <a:latin typeface="Candara" panose="020E0502030303020204" pitchFamily="34" charset="0"/>
              </a:rPr>
              <a:t>have lost enough weight and are healthier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E384145-3F48-15FD-0744-67059968B8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90833" y="5509327"/>
            <a:ext cx="319864" cy="319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540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210</Words>
  <Application>Microsoft Macintosh PowerPoint</Application>
  <PresentationFormat>Widescreen</PresentationFormat>
  <Paragraphs>25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Arial Narrow</vt:lpstr>
      <vt:lpstr>Calibri</vt:lpstr>
      <vt:lpstr>Calibri Light</vt:lpstr>
      <vt:lpstr>Candara</vt:lpstr>
      <vt:lpstr>Myriad Pro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Beni Kracochansky</dc:creator>
  <cp:lastModifiedBy>Beni Kracochansky</cp:lastModifiedBy>
  <cp:revision>1</cp:revision>
  <dcterms:created xsi:type="dcterms:W3CDTF">2023-06-12T13:01:21Z</dcterms:created>
  <dcterms:modified xsi:type="dcterms:W3CDTF">2023-06-12T13:18:38Z</dcterms:modified>
</cp:coreProperties>
</file>

<file path=docProps/thumbnail.jpeg>
</file>